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9" r:id="rId4"/>
    <p:sldId id="286" r:id="rId5"/>
    <p:sldId id="287" r:id="rId6"/>
    <p:sldId id="294" r:id="rId7"/>
    <p:sldId id="292" r:id="rId8"/>
    <p:sldId id="290" r:id="rId9"/>
    <p:sldId id="291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80" r:id="rId20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95">
          <p15:clr>
            <a:srgbClr val="A4A3A4"/>
          </p15:clr>
        </p15:guide>
        <p15:guide id="2" pos="13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C96"/>
    <a:srgbClr val="D33C39"/>
    <a:srgbClr val="CE4650"/>
    <a:srgbClr val="2B8081"/>
    <a:srgbClr val="CB6009"/>
    <a:srgbClr val="37B9BB"/>
    <a:srgbClr val="3AD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54" y="72"/>
      </p:cViewPr>
      <p:guideLst>
        <p:guide orient="horz" pos="3595"/>
        <p:guide pos="13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0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1AB3A-5785-2B46-A32B-40843DEAA5D1}" type="datetime1">
              <a:rPr lang="en-US" smtClean="0"/>
              <a:pPr/>
              <a:t>6/21/2016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_tradnl" dirty="0"/>
              <a:t>Let Girls Lead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89B4B-B594-834F-BA1B-A45DBD681184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00653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8F3DC-EBAF-4842-B242-4E2D0D931783}" type="datetime1">
              <a:rPr lang="en-US" smtClean="0"/>
              <a:pPr/>
              <a:t>6/21/2016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_tradnl" dirty="0"/>
              <a:t>Let Girls Lead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B3CF4-DEBA-8C48-B6C3-1BBB6D2B7236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28336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18876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3544922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1664572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1964992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2773987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4220773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88651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1842538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3305759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17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3379146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1633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386786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104920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355964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682105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369036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258591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384556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Let Girls Lead</a:t>
            </a:r>
          </a:p>
        </p:txBody>
      </p:sp>
    </p:spTree>
    <p:extLst>
      <p:ext uri="{BB962C8B-B14F-4D97-AF65-F5344CB8AC3E}">
        <p14:creationId xmlns:p14="http://schemas.microsoft.com/office/powerpoint/2010/main" val="329762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www.letgirlslead.org © 2014 Public Health Institute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www.letgirlslead.org © 2014 Public Health Institute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www.letgirlslead.org © 2014 Public Health Institute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www.letgirlslead.org © 2014 Public Health Institute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www.letgirlslead.org © 2014 Public Health Institute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www.letgirlslead.org © 2014 Public Health Institute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www.letgirlslead.org © 2014 Public Health Institute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www.letgirlslead.org © 2014 Public Health Institute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www.letgirlslead.org © 2014 Public Health Institute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www.letgirlslead.org © 2014 Public Health Institute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www.letgirlslead.org © 2014 Public Health Institute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dirty="0"/>
              <a:t>www.letgirlslead.org © 2014 Public Health Institute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0574-8EE9-9A49-ADE2-4BF349193CF2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CHP12_PORTADA_2.jpg"/>
          <p:cNvPicPr>
            <a:picLocks noChangeAspect="1"/>
          </p:cNvPicPr>
          <p:nvPr/>
        </p:nvPicPr>
        <p:blipFill>
          <a:blip r:embed="rId3"/>
          <a:srcRect b="17053"/>
          <a:stretch>
            <a:fillRect/>
          </a:stretch>
        </p:blipFill>
        <p:spPr>
          <a:xfrm>
            <a:off x="16933" y="-3538"/>
            <a:ext cx="9144001" cy="686153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951604" y="0"/>
            <a:ext cx="1178590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8"/>
          <p:cNvSpPr/>
          <p:nvPr/>
        </p:nvSpPr>
        <p:spPr>
          <a:xfrm>
            <a:off x="0" y="0"/>
            <a:ext cx="1891267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7951604" y="0"/>
            <a:ext cx="897038" cy="1932803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1" name="Imagen 10" descr="ICON_PP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604" y="1111695"/>
            <a:ext cx="897038" cy="749763"/>
          </a:xfrm>
          <a:prstGeom prst="rect">
            <a:avLst/>
          </a:prstGeom>
        </p:spPr>
      </p:pic>
      <p:sp>
        <p:nvSpPr>
          <p:cNvPr id="18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>
                <a:solidFill>
                  <a:schemeClr val="bg1"/>
                </a:solidFill>
              </a:rPr>
              <a:t>                www.letgirlslead.org © </a:t>
            </a:r>
            <a:r>
              <a:rPr lang="es-ES_tradnl" sz="1000" noProof="1" smtClean="0">
                <a:solidFill>
                  <a:schemeClr val="bg1"/>
                </a:solidFill>
              </a:rPr>
              <a:t>2016 </a:t>
            </a:r>
            <a:r>
              <a:rPr lang="es-ES_tradnl" sz="1000" noProof="1">
                <a:solidFill>
                  <a:schemeClr val="bg1"/>
                </a:solidFill>
              </a:rPr>
              <a:t>Public Health Institute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64000" y="5039094"/>
            <a:ext cx="5080001" cy="1132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55533" y="4943409"/>
            <a:ext cx="5096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</a:t>
            </a:r>
            <a:r>
              <a:rPr lang="es-ES_tradnl" sz="40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6" y="5692458"/>
            <a:ext cx="2000652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9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566481" y="2074781"/>
            <a:ext cx="6014406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¿Cuál es el objetivo de tu proyecto?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¿Por qué es importante tu proyecto?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¿Quiénes son los principales actores, tomadores de decisiones, y aliados previstos?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¿En dónde se implementará el proyecto?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¿Quiénes y cuántas personas participarán en el proyecto?</a:t>
            </a:r>
          </a:p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528314" y="1171734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chemeClr val="tx2">
                    <a:lumMod val="75000"/>
                  </a:schemeClr>
                </a:solidFill>
              </a:rPr>
              <a:t>Narrativa del Programa</a:t>
            </a:r>
            <a:endParaRPr lang="es-MX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272383" y="227319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9" name="Elipse 18"/>
          <p:cNvSpPr/>
          <p:nvPr/>
        </p:nvSpPr>
        <p:spPr>
          <a:xfrm>
            <a:off x="1272383" y="270322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2" name="Elipse 11"/>
          <p:cNvSpPr/>
          <p:nvPr/>
        </p:nvSpPr>
        <p:spPr>
          <a:xfrm>
            <a:off x="1272383" y="3142233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8" name="Elipse 17"/>
          <p:cNvSpPr/>
          <p:nvPr/>
        </p:nvSpPr>
        <p:spPr>
          <a:xfrm>
            <a:off x="1272383" y="442195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0" name="Elipse 19"/>
          <p:cNvSpPr/>
          <p:nvPr/>
        </p:nvSpPr>
        <p:spPr>
          <a:xfrm>
            <a:off x="1272383" y="522935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7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" y="6058218"/>
            <a:ext cx="2000652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10</a:t>
            </a:fld>
            <a:r>
              <a:rPr lang="es-ES_tradnl" dirty="0"/>
              <a:t> 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0" y="16042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chemeClr val="tx2">
                    <a:lumMod val="75000"/>
                  </a:schemeClr>
                </a:solidFill>
              </a:rPr>
              <a:t>Meta, Objetivo, y Actividades</a:t>
            </a:r>
            <a:endParaRPr lang="es-MX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639391" y="2700045"/>
            <a:ext cx="1884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resultado final que tu proyecto pretende alcanzar.</a:t>
            </a:r>
          </a:p>
        </p:txBody>
      </p:sp>
      <p:sp>
        <p:nvSpPr>
          <p:cNvPr id="22" name="Redondear rectángulo de esquina diagonal 21"/>
          <p:cNvSpPr/>
          <p:nvPr/>
        </p:nvSpPr>
        <p:spPr>
          <a:xfrm>
            <a:off x="812655" y="2700045"/>
            <a:ext cx="648880" cy="2862322"/>
          </a:xfrm>
          <a:prstGeom prst="round2DiagRect">
            <a:avLst/>
          </a:prstGeom>
          <a:solidFill>
            <a:srgbClr val="2B8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CuadroTexto 22"/>
          <p:cNvSpPr txBox="1"/>
          <p:nvPr/>
        </p:nvSpPr>
        <p:spPr>
          <a:xfrm rot="16200000">
            <a:off x="373001" y="4448094"/>
            <a:ext cx="1573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Bebas"/>
                <a:cs typeface="Bebas"/>
              </a:rPr>
              <a:t>META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65894" y="2700045"/>
            <a:ext cx="18846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MEJOR</a:t>
            </a:r>
          </a:p>
          <a:p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resultados específicos que se esperan del Proyecto.</a:t>
            </a:r>
          </a:p>
        </p:txBody>
      </p:sp>
      <p:sp>
        <p:nvSpPr>
          <p:cNvPr id="28" name="Redondear rectángulo de esquina diagonal 27"/>
          <p:cNvSpPr/>
          <p:nvPr/>
        </p:nvSpPr>
        <p:spPr>
          <a:xfrm>
            <a:off x="3539158" y="2700045"/>
            <a:ext cx="648880" cy="2862322"/>
          </a:xfrm>
          <a:prstGeom prst="round2DiagRect">
            <a:avLst/>
          </a:prstGeom>
          <a:solidFill>
            <a:srgbClr val="2B8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0" name="CuadroTexto 29"/>
          <p:cNvSpPr txBox="1"/>
          <p:nvPr/>
        </p:nvSpPr>
        <p:spPr>
          <a:xfrm rot="16200000">
            <a:off x="2852062" y="4200651"/>
            <a:ext cx="2068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Bebas"/>
                <a:cs typeface="Bebas"/>
              </a:rPr>
              <a:t>OBJETIVOS</a:t>
            </a:r>
          </a:p>
        </p:txBody>
      </p:sp>
      <p:pic>
        <p:nvPicPr>
          <p:cNvPr id="31" name="Imagen 30" descr="ICON_OBJETIV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487" y="2851739"/>
            <a:ext cx="634152" cy="530037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7088407" y="2700045"/>
            <a:ext cx="1884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Qué vas a hacer para lograr tus objetivos.</a:t>
            </a:r>
          </a:p>
        </p:txBody>
      </p:sp>
      <p:sp>
        <p:nvSpPr>
          <p:cNvPr id="33" name="Redondear rectángulo de esquina diagonal 32"/>
          <p:cNvSpPr/>
          <p:nvPr/>
        </p:nvSpPr>
        <p:spPr>
          <a:xfrm>
            <a:off x="6261671" y="2700045"/>
            <a:ext cx="648880" cy="2862322"/>
          </a:xfrm>
          <a:prstGeom prst="round2DiagRect">
            <a:avLst/>
          </a:prstGeom>
          <a:solidFill>
            <a:srgbClr val="2B8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4" name="CuadroTexto 33"/>
          <p:cNvSpPr txBox="1"/>
          <p:nvPr/>
        </p:nvSpPr>
        <p:spPr>
          <a:xfrm rot="16200000">
            <a:off x="5515638" y="4141714"/>
            <a:ext cx="218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Bebas"/>
                <a:cs typeface="Bebas"/>
              </a:rPr>
              <a:t>ACTIVIDADES</a:t>
            </a:r>
          </a:p>
        </p:txBody>
      </p:sp>
      <p:pic>
        <p:nvPicPr>
          <p:cNvPr id="36" name="Imagen 35" descr="CH12_GO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91" y="2817865"/>
            <a:ext cx="563912" cy="563912"/>
          </a:xfrm>
          <a:prstGeom prst="rect">
            <a:avLst/>
          </a:prstGeom>
        </p:spPr>
      </p:pic>
      <p:pic>
        <p:nvPicPr>
          <p:cNvPr id="37" name="Imagen 36" descr="CH12_GO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750" y="2817865"/>
            <a:ext cx="563912" cy="563912"/>
          </a:xfrm>
          <a:prstGeom prst="rect">
            <a:avLst/>
          </a:prstGeom>
        </p:spPr>
      </p:pic>
      <p:sp>
        <p:nvSpPr>
          <p:cNvPr id="24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" y="6058218"/>
            <a:ext cx="2000652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11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505137" y="1998681"/>
            <a:ext cx="6242088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 del 10 al 15% del presupuesto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Incluye una combinación aproximada de indicadores de proceso y de resultados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Incluye información cualitativa y cuantitativa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Responde a la pregunta “¿Cómo sabemos que hemos alcanzado nuestros objetivos?”</a:t>
            </a:r>
            <a:b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inculados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MEJOR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466970" y="1095634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chemeClr val="tx2">
                    <a:lumMod val="75000"/>
                  </a:schemeClr>
                </a:solidFill>
              </a:rPr>
              <a:t>Monitoreo y Evaluación</a:t>
            </a:r>
            <a:endParaRPr lang="es-MX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211039" y="219709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9" name="Elipse 18"/>
          <p:cNvSpPr/>
          <p:nvPr/>
        </p:nvSpPr>
        <p:spPr>
          <a:xfrm>
            <a:off x="1211039" y="262712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2" name="Elipse 11"/>
          <p:cNvSpPr/>
          <p:nvPr/>
        </p:nvSpPr>
        <p:spPr>
          <a:xfrm>
            <a:off x="1211039" y="350357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8" name="Elipse 17"/>
          <p:cNvSpPr/>
          <p:nvPr/>
        </p:nvSpPr>
        <p:spPr>
          <a:xfrm>
            <a:off x="1211039" y="434585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0" name="Elipse 19"/>
          <p:cNvSpPr/>
          <p:nvPr/>
        </p:nvSpPr>
        <p:spPr>
          <a:xfrm>
            <a:off x="1276450" y="554296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" y="6115148"/>
            <a:ext cx="2000652" cy="731520"/>
          </a:xfrm>
          <a:prstGeom prst="rect">
            <a:avLst/>
          </a:prstGeom>
        </p:spPr>
      </p:pic>
      <p:sp>
        <p:nvSpPr>
          <p:cNvPr id="21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12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907078" y="2577826"/>
            <a:ext cx="6014406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Misión y Visión organizacionales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Historial de la organización como proveedor de programas, y tus habilidades y competencias relevantes.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se trata de una propuesta en colaboración, descripción de la organización asociada o aliada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68911" y="1674779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chemeClr val="tx2">
                    <a:lumMod val="75000"/>
                  </a:schemeClr>
                </a:solidFill>
              </a:rPr>
              <a:t>Capacidad Institucional</a:t>
            </a:r>
            <a:endParaRPr lang="es-MX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612980" y="277623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9" name="Elipse 18"/>
          <p:cNvSpPr/>
          <p:nvPr/>
        </p:nvSpPr>
        <p:spPr>
          <a:xfrm>
            <a:off x="1612980" y="320626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8" name="Elipse 17"/>
          <p:cNvSpPr/>
          <p:nvPr/>
        </p:nvSpPr>
        <p:spPr>
          <a:xfrm>
            <a:off x="1612980" y="4487559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" y="6115148"/>
            <a:ext cx="2000652" cy="731520"/>
          </a:xfrm>
          <a:prstGeom prst="rect">
            <a:avLst/>
          </a:prstGeom>
        </p:spPr>
      </p:pic>
      <p:sp>
        <p:nvSpPr>
          <p:cNvPr id="20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13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54106" y="1741267"/>
            <a:ext cx="7331094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 el formato del donante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 atención al costo de personal (50% o menos)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 el porcentaje aprobado, o menos, para beneficios y costo indirecto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Asegúrate de que los totales sean 100% correctos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Pide el monto máximo de fondos disponibles (solo pide más cuando el donante así lo prefiera)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Justifica cada gasto e incluye la formula usada para calcular los costos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258272" y="965219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chemeClr val="tx2">
                    <a:lumMod val="75000"/>
                  </a:schemeClr>
                </a:solidFill>
              </a:rPr>
              <a:t>Presupuesto</a:t>
            </a:r>
            <a:endParaRPr lang="es-MX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960008" y="193967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9" name="Elipse 18"/>
          <p:cNvSpPr/>
          <p:nvPr/>
        </p:nvSpPr>
        <p:spPr>
          <a:xfrm>
            <a:off x="960008" y="236970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8" name="Elipse 17"/>
          <p:cNvSpPr/>
          <p:nvPr/>
        </p:nvSpPr>
        <p:spPr>
          <a:xfrm>
            <a:off x="960008" y="281597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7" name="Elipse 16"/>
          <p:cNvSpPr/>
          <p:nvPr/>
        </p:nvSpPr>
        <p:spPr>
          <a:xfrm>
            <a:off x="960007" y="367248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0" name="Elipse 19"/>
          <p:cNvSpPr/>
          <p:nvPr/>
        </p:nvSpPr>
        <p:spPr>
          <a:xfrm>
            <a:off x="960008" y="4079426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1" name="Elipse 20"/>
          <p:cNvSpPr/>
          <p:nvPr/>
        </p:nvSpPr>
        <p:spPr>
          <a:xfrm>
            <a:off x="960008" y="489677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" y="6115148"/>
            <a:ext cx="2000652" cy="731520"/>
          </a:xfrm>
          <a:prstGeom prst="rect">
            <a:avLst/>
          </a:prstGeom>
        </p:spPr>
      </p:pic>
      <p:sp>
        <p:nvSpPr>
          <p:cNvPr id="23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14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257921" y="2026329"/>
            <a:ext cx="5870078" cy="43581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Cartas de apoyo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Muestras de materiales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(campañas anteriores, medios, etc.)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Documento legal que demuestre que tu organización es no lucrativa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Certificado de incorporación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 auditoría financiera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Lista de miembros de la Junta Directiva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Descripción del personal clave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Currículum Vitae de miembros del personal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2262086" y="1250281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chemeClr val="tx2">
                    <a:lumMod val="75000"/>
                  </a:schemeClr>
                </a:solidFill>
              </a:rPr>
              <a:t>Anexos</a:t>
            </a:r>
            <a:endParaRPr lang="es-MX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963822" y="221204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9" name="Elipse 18"/>
          <p:cNvSpPr/>
          <p:nvPr/>
        </p:nvSpPr>
        <p:spPr>
          <a:xfrm>
            <a:off x="1963822" y="257222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7" name="Elipse 16"/>
          <p:cNvSpPr/>
          <p:nvPr/>
        </p:nvSpPr>
        <p:spPr>
          <a:xfrm>
            <a:off x="1963822" y="411409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0" name="Elipse 19"/>
          <p:cNvSpPr/>
          <p:nvPr/>
        </p:nvSpPr>
        <p:spPr>
          <a:xfrm>
            <a:off x="1963822" y="5245289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1" name="Elipse 20"/>
          <p:cNvSpPr/>
          <p:nvPr/>
        </p:nvSpPr>
        <p:spPr>
          <a:xfrm>
            <a:off x="1963822" y="335209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2" name="Elipse 21"/>
          <p:cNvSpPr/>
          <p:nvPr/>
        </p:nvSpPr>
        <p:spPr>
          <a:xfrm>
            <a:off x="1963822" y="449509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3" name="Elipse 22"/>
          <p:cNvSpPr/>
          <p:nvPr/>
        </p:nvSpPr>
        <p:spPr>
          <a:xfrm>
            <a:off x="1963822" y="488244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4" name="Elipse 23"/>
          <p:cNvSpPr/>
          <p:nvPr/>
        </p:nvSpPr>
        <p:spPr>
          <a:xfrm>
            <a:off x="1951514" y="558116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" y="6115148"/>
            <a:ext cx="2000652" cy="731520"/>
          </a:xfrm>
          <a:prstGeom prst="rect">
            <a:avLst/>
          </a:prstGeom>
        </p:spPr>
      </p:pic>
      <p:sp>
        <p:nvSpPr>
          <p:cNvPr id="25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15</a:t>
            </a:fld>
            <a:r>
              <a:rPr lang="es-ES_tradnl" dirty="0"/>
              <a:t>  </a:t>
            </a:r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  <p:sp>
        <p:nvSpPr>
          <p:cNvPr id="13" name="CuadroTexto 12"/>
          <p:cNvSpPr txBox="1"/>
          <p:nvPr/>
        </p:nvSpPr>
        <p:spPr>
          <a:xfrm>
            <a:off x="1501566" y="2195661"/>
            <a:ext cx="6753436" cy="43581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Creativa y realista para el tiempo propuesto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Muestra tu experiencia, y reconoce tus debilidades.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 claramente la necesidad del proyecto.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Muestra los recursos adicionales de la organización (dinero, recursos humanos, y/o servicios)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Demuestra comprensión de la evaluación de tu proyecto.</a:t>
            </a:r>
          </a:p>
          <a:p>
            <a:pPr>
              <a:lnSpc>
                <a:spcPct val="90000"/>
              </a:lnSpc>
            </a:pP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57200" y="1419613"/>
            <a:ext cx="805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dirty="0">
                <a:solidFill>
                  <a:schemeClr val="tx2">
                    <a:lumMod val="75000"/>
                  </a:schemeClr>
                </a:solidFill>
              </a:rPr>
              <a:t>Características de una Propuesta </a:t>
            </a:r>
            <a:r>
              <a:rPr lang="es-MX" sz="3600" dirty="0" smtClean="0">
                <a:solidFill>
                  <a:schemeClr val="tx2">
                    <a:lumMod val="75000"/>
                  </a:schemeClr>
                </a:solidFill>
              </a:rPr>
              <a:t>Fuerte</a:t>
            </a:r>
            <a:endParaRPr lang="es-MX" sz="36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207468" y="238137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7" name="Elipse 16"/>
          <p:cNvSpPr/>
          <p:nvPr/>
        </p:nvSpPr>
        <p:spPr>
          <a:xfrm>
            <a:off x="1207468" y="4283426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0" name="Elipse 19"/>
          <p:cNvSpPr/>
          <p:nvPr/>
        </p:nvSpPr>
        <p:spPr>
          <a:xfrm>
            <a:off x="1207468" y="5447973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1" name="Elipse 20"/>
          <p:cNvSpPr/>
          <p:nvPr/>
        </p:nvSpPr>
        <p:spPr>
          <a:xfrm>
            <a:off x="1207468" y="272085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5" name="Elipse 24"/>
          <p:cNvSpPr/>
          <p:nvPr/>
        </p:nvSpPr>
        <p:spPr>
          <a:xfrm>
            <a:off x="1207468" y="353271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" y="6115148"/>
            <a:ext cx="2000652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16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501566" y="2364993"/>
            <a:ext cx="6753436" cy="35825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claro para la implementación del programa.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Demuestra que la colaboración fortalece el valor del programa.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Muestra que el proyecto tiene probabilidad de tener gran impacto y puede ser reproducido.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Incluye un plan de sostenibilidad para continuar el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207468" y="255070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7" name="Elipse 16"/>
          <p:cNvSpPr/>
          <p:nvPr/>
        </p:nvSpPr>
        <p:spPr>
          <a:xfrm>
            <a:off x="1224173" y="523516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1" name="Elipse 20"/>
          <p:cNvSpPr/>
          <p:nvPr/>
        </p:nvSpPr>
        <p:spPr>
          <a:xfrm>
            <a:off x="1207468" y="329565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5" name="Elipse 24"/>
          <p:cNvSpPr/>
          <p:nvPr/>
        </p:nvSpPr>
        <p:spPr>
          <a:xfrm>
            <a:off x="1207468" y="409715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8" name="Rectángulo 25"/>
          <p:cNvSpPr/>
          <p:nvPr/>
        </p:nvSpPr>
        <p:spPr>
          <a:xfrm>
            <a:off x="546100" y="1419613"/>
            <a:ext cx="7708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dirty="0">
                <a:solidFill>
                  <a:schemeClr val="tx2">
                    <a:lumMod val="75000"/>
                  </a:schemeClr>
                </a:solidFill>
              </a:rPr>
              <a:t>Características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s-MX" sz="3600" dirty="0">
                <a:solidFill>
                  <a:schemeClr val="tx2">
                    <a:lumMod val="75000"/>
                  </a:schemeClr>
                </a:solidFill>
              </a:rPr>
              <a:t>una Propuesta </a:t>
            </a:r>
            <a:r>
              <a:rPr lang="es-MX" sz="3600" dirty="0" smtClean="0">
                <a:solidFill>
                  <a:schemeClr val="tx2">
                    <a:lumMod val="75000"/>
                  </a:schemeClr>
                </a:solidFill>
              </a:rPr>
              <a:t>Fuerte</a:t>
            </a:r>
            <a:endParaRPr lang="es-MX" sz="36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" y="6115148"/>
            <a:ext cx="2000652" cy="731520"/>
          </a:xfrm>
          <a:prstGeom prst="rect">
            <a:avLst/>
          </a:prstGeom>
        </p:spPr>
      </p:pic>
      <p:sp>
        <p:nvSpPr>
          <p:cNvPr id="20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17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543899" y="2139217"/>
            <a:ext cx="6753436" cy="35548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 a fondo y comprende bien…</a:t>
            </a:r>
          </a:p>
          <a:p>
            <a:pPr>
              <a:lnSpc>
                <a:spcPct val="90000"/>
              </a:lnSpc>
            </a:pPr>
            <a:r>
              <a:rPr lang="es-MX" sz="2200" dirty="0">
                <a:solidFill>
                  <a:schemeClr val="accent6">
                    <a:lumMod val="75000"/>
                  </a:schemeClr>
                </a:solidFill>
              </a:rPr>
              <a:t>   -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misión, visión, metas y objetivos del donante</a:t>
            </a:r>
          </a:p>
          <a:p>
            <a:pPr>
              <a:lnSpc>
                <a:spcPct val="90000"/>
              </a:lnSpc>
            </a:pPr>
            <a:r>
              <a:rPr lang="es-MX" sz="2200" dirty="0">
                <a:solidFill>
                  <a:srgbClr val="E46C0A"/>
                </a:solidFill>
              </a:rPr>
              <a:t>   -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qué forma tus metas son compatibles con las</a:t>
            </a:r>
            <a:b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metas y misión del donante</a:t>
            </a:r>
          </a:p>
          <a:p>
            <a:pPr>
              <a:lnSpc>
                <a:spcPct val="90000"/>
              </a:lnSpc>
            </a:pPr>
            <a:r>
              <a:rPr lang="es-MX" sz="2200" dirty="0">
                <a:solidFill>
                  <a:srgbClr val="E46C0A"/>
                </a:solidFill>
              </a:rPr>
              <a:t>   -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Qué cosas financia el donante y qué no financia</a:t>
            </a:r>
          </a:p>
          <a:p>
            <a:pPr>
              <a:lnSpc>
                <a:spcPct val="90000"/>
              </a:lnSpc>
            </a:pPr>
            <a:r>
              <a:rPr lang="es-MX" sz="2200" dirty="0">
                <a:solidFill>
                  <a:srgbClr val="E46C0A"/>
                </a:solidFill>
              </a:rPr>
              <a:t>   -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 lenguaje “común” – evita el argot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Cumple con los requerimientos especificados en la propuesta y anexa únicamente los documentos requeridos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Asegura financiamiento de otra fuente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548065" y="1349058"/>
            <a:ext cx="7181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rgbClr val="17375E"/>
                </a:solidFill>
              </a:rPr>
              <a:t>Consejos Útiles</a:t>
            </a:r>
            <a:endParaRPr lang="es-MX" sz="400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249801" y="231081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7" name="Elipse 16"/>
          <p:cNvSpPr/>
          <p:nvPr/>
        </p:nvSpPr>
        <p:spPr>
          <a:xfrm>
            <a:off x="1249801" y="420760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9" name="Elipse 18"/>
          <p:cNvSpPr/>
          <p:nvPr/>
        </p:nvSpPr>
        <p:spPr>
          <a:xfrm>
            <a:off x="1249801" y="534425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" y="6115148"/>
            <a:ext cx="2000652" cy="731520"/>
          </a:xfrm>
          <a:prstGeom prst="rect">
            <a:avLst/>
          </a:prstGeom>
        </p:spPr>
      </p:pic>
      <p:sp>
        <p:nvSpPr>
          <p:cNvPr id="20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PPT1_COLLAG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169070" y="3878326"/>
            <a:ext cx="22225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200" b="1" dirty="0">
                <a:solidFill>
                  <a:srgbClr val="FF6600"/>
                </a:solidFill>
                <a:cs typeface="Calibri"/>
              </a:rPr>
              <a:t>¡Más por venir</a:t>
            </a:r>
            <a:r>
              <a:rPr lang="en-US" sz="2200" b="1" dirty="0">
                <a:solidFill>
                  <a:srgbClr val="FF6600"/>
                </a:solidFill>
                <a:cs typeface="Calibri"/>
              </a:rPr>
              <a:t>!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169070" y="5896077"/>
            <a:ext cx="2112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noProof="1">
                <a:solidFill>
                  <a:schemeClr val="accent6">
                    <a:lumMod val="75000"/>
                  </a:schemeClr>
                </a:solidFill>
              </a:rPr>
              <a:t> www.letgirlslead.org © </a:t>
            </a:r>
            <a:r>
              <a:rPr lang="es-ES_tradnl" sz="1200" b="1" noProof="1" smtClean="0">
                <a:solidFill>
                  <a:schemeClr val="accent6">
                    <a:lumMod val="75000"/>
                  </a:schemeClr>
                </a:solidFill>
              </a:rPr>
              <a:t>2016</a:t>
            </a:r>
            <a:endParaRPr lang="es-ES_tradnl" sz="1200" b="1" noProof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_tradnl" sz="1200" b="1" noProof="1">
                <a:solidFill>
                  <a:schemeClr val="accent6">
                    <a:lumMod val="75000"/>
                  </a:schemeClr>
                </a:solidFill>
              </a:rPr>
              <a:t>Public Health Institute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35" y="4664299"/>
            <a:ext cx="2000652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923938" y="2202235"/>
            <a:ext cx="6962887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/>
            <a:r>
              <a:rPr lang="es-MX" sz="3600" dirty="0">
                <a:solidFill>
                  <a:srgbClr val="404040"/>
                </a:solidFill>
              </a:rPr>
              <a:t>Introducción	</a:t>
            </a:r>
          </a:p>
          <a:p>
            <a:pPr marL="571500" indent="-571500"/>
            <a:endParaRPr lang="es-MX" sz="3600" dirty="0">
              <a:solidFill>
                <a:srgbClr val="404040"/>
              </a:solidFill>
            </a:endParaRPr>
          </a:p>
          <a:p>
            <a:pPr marL="571500" indent="-571500"/>
            <a:r>
              <a:rPr lang="es-MX" sz="3600" dirty="0">
                <a:solidFill>
                  <a:srgbClr val="404040"/>
                </a:solidFill>
              </a:rPr>
              <a:t>Principales componentes de una</a:t>
            </a:r>
            <a:br>
              <a:rPr lang="es-MX" sz="3600" dirty="0">
                <a:solidFill>
                  <a:srgbClr val="404040"/>
                </a:solidFill>
              </a:rPr>
            </a:br>
            <a:r>
              <a:rPr lang="es-MX" sz="3600" dirty="0">
                <a:solidFill>
                  <a:srgbClr val="404040"/>
                </a:solidFill>
              </a:rPr>
              <a:t>propuesta</a:t>
            </a:r>
          </a:p>
          <a:p>
            <a:pPr marL="571500" indent="-571500"/>
            <a:endParaRPr lang="es-MX" sz="3600" dirty="0">
              <a:solidFill>
                <a:srgbClr val="404040"/>
              </a:solidFill>
            </a:endParaRPr>
          </a:p>
          <a:p>
            <a:pPr marL="571500" indent="-571500"/>
            <a:r>
              <a:rPr lang="es-MX" sz="3600" dirty="0">
                <a:solidFill>
                  <a:srgbClr val="404040"/>
                </a:solidFill>
              </a:rPr>
              <a:t>Características de una buena propuesta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913993" y="1230506"/>
            <a:ext cx="5188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400" dirty="0">
                <a:solidFill>
                  <a:schemeClr val="tx2">
                    <a:lumMod val="75000"/>
                  </a:schemeClr>
                </a:solidFill>
              </a:rPr>
              <a:t>Resumen</a:t>
            </a:r>
            <a:endParaRPr lang="es-MX" sz="44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grpSp>
        <p:nvGrpSpPr>
          <p:cNvPr id="35" name="Agrupar 34"/>
          <p:cNvGrpSpPr/>
          <p:nvPr/>
        </p:nvGrpSpPr>
        <p:grpSpPr>
          <a:xfrm>
            <a:off x="1176667" y="2286902"/>
            <a:ext cx="615791" cy="615791"/>
            <a:chOff x="2125950" y="3484513"/>
            <a:chExt cx="615791" cy="615791"/>
          </a:xfrm>
        </p:grpSpPr>
        <p:sp>
          <p:nvSpPr>
            <p:cNvPr id="36" name="Elipse 35"/>
            <p:cNvSpPr/>
            <p:nvPr/>
          </p:nvSpPr>
          <p:spPr>
            <a:xfrm>
              <a:off x="2125950" y="3484513"/>
              <a:ext cx="615791" cy="615791"/>
            </a:xfrm>
            <a:prstGeom prst="ellipse">
              <a:avLst/>
            </a:prstGeom>
            <a:solidFill>
              <a:srgbClr val="CB600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 </a:t>
              </a: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2236390" y="3489412"/>
              <a:ext cx="37965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cs typeface="Calibri"/>
                </a:rPr>
                <a:t>1</a:t>
              </a:r>
              <a:endParaRPr lang="es-ES_tradnl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1176667" y="3386730"/>
            <a:ext cx="615791" cy="615791"/>
            <a:chOff x="2125950" y="3484513"/>
            <a:chExt cx="615791" cy="615791"/>
          </a:xfrm>
        </p:grpSpPr>
        <p:sp>
          <p:nvSpPr>
            <p:cNvPr id="39" name="Elipse 38"/>
            <p:cNvSpPr/>
            <p:nvPr/>
          </p:nvSpPr>
          <p:spPr>
            <a:xfrm>
              <a:off x="2125950" y="3484513"/>
              <a:ext cx="615791" cy="615791"/>
            </a:xfrm>
            <a:prstGeom prst="ellipse">
              <a:avLst/>
            </a:prstGeom>
            <a:solidFill>
              <a:srgbClr val="CB600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 </a:t>
              </a:r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2236390" y="3489412"/>
              <a:ext cx="3796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cs typeface="Calibri"/>
                </a:rPr>
                <a:t>2</a:t>
              </a:r>
              <a:endParaRPr lang="es-ES_tradnl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1176667" y="5003952"/>
            <a:ext cx="615791" cy="615791"/>
            <a:chOff x="2125950" y="3876256"/>
            <a:chExt cx="615791" cy="615791"/>
          </a:xfrm>
        </p:grpSpPr>
        <p:sp>
          <p:nvSpPr>
            <p:cNvPr id="42" name="Elipse 41"/>
            <p:cNvSpPr/>
            <p:nvPr/>
          </p:nvSpPr>
          <p:spPr>
            <a:xfrm>
              <a:off x="2125950" y="3876256"/>
              <a:ext cx="615791" cy="615791"/>
            </a:xfrm>
            <a:prstGeom prst="ellipse">
              <a:avLst/>
            </a:prstGeom>
            <a:solidFill>
              <a:srgbClr val="CB600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 </a:t>
              </a:r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2236390" y="3903069"/>
              <a:ext cx="2845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cs typeface="Calibri"/>
                </a:rPr>
                <a:t>3</a:t>
              </a:r>
              <a:endParaRPr lang="es-ES_tradnl" sz="3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" y="6126480"/>
            <a:ext cx="2000652" cy="731520"/>
          </a:xfrm>
          <a:prstGeom prst="rect">
            <a:avLst/>
          </a:prstGeom>
        </p:spPr>
      </p:pic>
      <p:sp>
        <p:nvSpPr>
          <p:cNvPr id="20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2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71968" y="2557768"/>
            <a:ext cx="3812926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Cantidad de fondos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qué pueden usarse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Requerimientos de la institución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Duración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qué necesidad existente responde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Fecha de entrega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0" y="15180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chemeClr val="tx2">
                    <a:lumMod val="75000"/>
                  </a:schemeClr>
                </a:solidFill>
              </a:rPr>
              <a:t>Redacción de Propuestas ¿Vale la pena?</a:t>
            </a:r>
            <a:endParaRPr lang="es-MX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577869" y="276676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30" name="Elipse 29"/>
          <p:cNvSpPr/>
          <p:nvPr/>
        </p:nvSpPr>
        <p:spPr>
          <a:xfrm>
            <a:off x="577869" y="319243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31" name="Elipse 30"/>
          <p:cNvSpPr/>
          <p:nvPr/>
        </p:nvSpPr>
        <p:spPr>
          <a:xfrm>
            <a:off x="577869" y="361153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32" name="Elipse 31"/>
          <p:cNvSpPr/>
          <p:nvPr/>
        </p:nvSpPr>
        <p:spPr>
          <a:xfrm>
            <a:off x="567829" y="445807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33" name="Elipse 32"/>
          <p:cNvSpPr/>
          <p:nvPr/>
        </p:nvSpPr>
        <p:spPr>
          <a:xfrm>
            <a:off x="567829" y="488173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34" name="Elipse 33"/>
          <p:cNvSpPr/>
          <p:nvPr/>
        </p:nvSpPr>
        <p:spPr>
          <a:xfrm>
            <a:off x="567829" y="573686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31556" y="2628323"/>
            <a:ext cx="3155244" cy="30008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500" b="1" dirty="0">
                <a:solidFill>
                  <a:srgbClr val="129C96"/>
                </a:solidFill>
              </a:rPr>
              <a:t>Nos detenemos</a:t>
            </a:r>
          </a:p>
          <a:p>
            <a:pPr algn="ctr">
              <a:lnSpc>
                <a:spcPct val="90000"/>
              </a:lnSpc>
            </a:pPr>
            <a:endParaRPr lang="es-MX" sz="3500" b="1" dirty="0">
              <a:solidFill>
                <a:srgbClr val="129C96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MX" sz="3500" b="1" dirty="0">
                <a:solidFill>
                  <a:srgbClr val="129C96"/>
                </a:solidFill>
              </a:rPr>
              <a:t>o</a:t>
            </a:r>
          </a:p>
          <a:p>
            <a:pPr algn="ctr">
              <a:lnSpc>
                <a:spcPct val="90000"/>
              </a:lnSpc>
            </a:pPr>
            <a:endParaRPr lang="es-MX" sz="3500" b="1" dirty="0">
              <a:solidFill>
                <a:srgbClr val="129C96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MX" sz="3500" b="1" dirty="0">
                <a:solidFill>
                  <a:srgbClr val="129C96"/>
                </a:solidFill>
              </a:rPr>
              <a:t>Preparamos una propuesta</a:t>
            </a:r>
          </a:p>
        </p:txBody>
      </p:sp>
      <p:pic>
        <p:nvPicPr>
          <p:cNvPr id="19" name="Imagen 18" descr="CH12_D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862" y="3682622"/>
            <a:ext cx="1010694" cy="9166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2" y="6126480"/>
            <a:ext cx="2000652" cy="731520"/>
          </a:xfrm>
          <a:prstGeom prst="rect">
            <a:avLst/>
          </a:prstGeom>
        </p:spPr>
      </p:pic>
      <p:sp>
        <p:nvSpPr>
          <p:cNvPr id="21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3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789185" y="2551901"/>
            <a:ext cx="651944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acuerdo con el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Foundation Center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entre el 20 y el 25% de propuestas son aceptadas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779240" y="1645050"/>
            <a:ext cx="6529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chemeClr val="tx2">
                    <a:lumMod val="75000"/>
                  </a:schemeClr>
                </a:solidFill>
              </a:rPr>
              <a:t>Probabilidades</a:t>
            </a:r>
            <a:endParaRPr lang="es-MX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495087" y="276089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709333" y="3568004"/>
            <a:ext cx="5785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Más de la mitad (60%) son rechazadas en un principio porque…</a:t>
            </a:r>
          </a:p>
          <a:p>
            <a:r>
              <a:rPr lang="es-MX" sz="2400" i="1" noProof="1">
                <a:solidFill>
                  <a:schemeClr val="accent6">
                    <a:lumMod val="75000"/>
                  </a:schemeClr>
                </a:solidFill>
              </a:rPr>
              <a:t>    - </a:t>
            </a:r>
            <a:r>
              <a:rPr lang="es-MX" sz="2500" i="1" noProof="1">
                <a:solidFill>
                  <a:srgbClr val="404040"/>
                </a:solidFill>
              </a:rPr>
              <a:t>La propuesta no fue escrita siguiendo las normas </a:t>
            </a:r>
            <a:r>
              <a:rPr lang="es-MX" sz="2500" i="1" noProof="1" smtClean="0">
                <a:solidFill>
                  <a:srgbClr val="404040"/>
                </a:solidFill>
              </a:rPr>
              <a:t>del donante</a:t>
            </a:r>
            <a:endParaRPr lang="es-MX" sz="2500" i="1" noProof="1">
              <a:solidFill>
                <a:srgbClr val="404040"/>
              </a:solidFill>
            </a:endParaRPr>
          </a:p>
          <a:p>
            <a:r>
              <a:rPr lang="es-MX" sz="2800" i="1" noProof="1">
                <a:solidFill>
                  <a:schemeClr val="accent6">
                    <a:lumMod val="75000"/>
                  </a:schemeClr>
                </a:solidFill>
              </a:rPr>
              <a:t>   - </a:t>
            </a:r>
            <a:r>
              <a:rPr lang="es-MX" sz="2500" i="1" noProof="1">
                <a:solidFill>
                  <a:srgbClr val="404040"/>
                </a:solidFill>
              </a:rPr>
              <a:t>La organización no siguió instruccioines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218"/>
            <a:ext cx="2000652" cy="731520"/>
          </a:xfrm>
          <a:prstGeom prst="rect">
            <a:avLst/>
          </a:prstGeom>
        </p:spPr>
      </p:pic>
      <p:sp>
        <p:nvSpPr>
          <p:cNvPr id="17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4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071406" y="2117104"/>
            <a:ext cx="5201252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12800" indent="-812800">
              <a:buClr>
                <a:schemeClr val="tx1"/>
              </a:buClr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Portada</a:t>
            </a:r>
          </a:p>
          <a:p>
            <a:pPr marL="812800" indent="-812800">
              <a:buClr>
                <a:schemeClr val="tx1"/>
              </a:buClr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Página informativa</a:t>
            </a:r>
          </a:p>
          <a:p>
            <a:pPr marL="812800" indent="-812800">
              <a:buClr>
                <a:schemeClr val="tx1"/>
              </a:buClr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Resumen Ejecutivo</a:t>
            </a:r>
          </a:p>
          <a:p>
            <a:pPr marL="812800" indent="-812800">
              <a:buClr>
                <a:schemeClr val="tx1"/>
              </a:buClr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Justificación de necesidad</a:t>
            </a:r>
          </a:p>
          <a:p>
            <a:pPr marL="812800" indent="-812800">
              <a:buClr>
                <a:schemeClr val="tx1"/>
              </a:buClr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Descripción del proyecto</a:t>
            </a:r>
          </a:p>
          <a:p>
            <a:pPr marL="812800" indent="-812800">
              <a:buClr>
                <a:schemeClr val="tx1"/>
              </a:buClr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Capacidad organizacional</a:t>
            </a:r>
          </a:p>
          <a:p>
            <a:pPr marL="812800" indent="-812800">
              <a:buClr>
                <a:schemeClr val="tx1"/>
              </a:buClr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(línea de tiempo)</a:t>
            </a:r>
          </a:p>
          <a:p>
            <a:pPr marL="812800" indent="-812800">
              <a:buClr>
                <a:schemeClr val="tx1"/>
              </a:buClr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</a:t>
            </a:r>
          </a:p>
          <a:p>
            <a:pPr marL="812800" indent="-812800">
              <a:buClr>
                <a:schemeClr val="tx1"/>
              </a:buClr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Apéndices (documentos adjuntos)</a:t>
            </a:r>
          </a:p>
          <a:p>
            <a:pPr marL="812800" indent="-812800">
              <a:buClr>
                <a:schemeClr val="tx1"/>
              </a:buClr>
            </a:pP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079500" y="1174764"/>
            <a:ext cx="7213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rgbClr val="17375E"/>
                </a:solidFill>
              </a:rPr>
              <a:t>Componentes de una Propuesta</a:t>
            </a:r>
            <a:endParaRPr lang="es-MX" sz="400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777307" y="232609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31" name="Elipse 30"/>
          <p:cNvSpPr/>
          <p:nvPr/>
        </p:nvSpPr>
        <p:spPr>
          <a:xfrm>
            <a:off x="1777307" y="317086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34" name="Elipse 33"/>
          <p:cNvSpPr/>
          <p:nvPr/>
        </p:nvSpPr>
        <p:spPr>
          <a:xfrm>
            <a:off x="1777307" y="445991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7" name="Elipse 16"/>
          <p:cNvSpPr/>
          <p:nvPr/>
        </p:nvSpPr>
        <p:spPr>
          <a:xfrm>
            <a:off x="1777307" y="275459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8" name="Elipse 17"/>
          <p:cNvSpPr/>
          <p:nvPr/>
        </p:nvSpPr>
        <p:spPr>
          <a:xfrm>
            <a:off x="1777307" y="403729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9" name="Elipse 18"/>
          <p:cNvSpPr/>
          <p:nvPr/>
        </p:nvSpPr>
        <p:spPr>
          <a:xfrm>
            <a:off x="1777307" y="361950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0" name="Elipse 19"/>
          <p:cNvSpPr/>
          <p:nvPr/>
        </p:nvSpPr>
        <p:spPr>
          <a:xfrm>
            <a:off x="1777307" y="487224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1" name="Elipse 20"/>
          <p:cNvSpPr/>
          <p:nvPr/>
        </p:nvSpPr>
        <p:spPr>
          <a:xfrm>
            <a:off x="1777307" y="532130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2" name="Elipse 21"/>
          <p:cNvSpPr/>
          <p:nvPr/>
        </p:nvSpPr>
        <p:spPr>
          <a:xfrm>
            <a:off x="1777307" y="575310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" y="6140706"/>
            <a:ext cx="2000652" cy="731520"/>
          </a:xfrm>
          <a:prstGeom prst="rect">
            <a:avLst/>
          </a:prstGeom>
        </p:spPr>
      </p:pic>
      <p:sp>
        <p:nvSpPr>
          <p:cNvPr id="24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5</a:t>
            </a:fld>
            <a:r>
              <a:rPr lang="es-ES_tradnl" dirty="0"/>
              <a:t> 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66534" y="1775171"/>
            <a:ext cx="6519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rgbClr val="17375E"/>
                </a:solidFill>
              </a:rPr>
              <a:t>Portada</a:t>
            </a:r>
            <a:endParaRPr lang="es-MX" sz="400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572435" y="292650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31" name="Elipse 30"/>
          <p:cNvSpPr/>
          <p:nvPr/>
        </p:nvSpPr>
        <p:spPr>
          <a:xfrm>
            <a:off x="1572435" y="377127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34" name="Elipse 33"/>
          <p:cNvSpPr/>
          <p:nvPr/>
        </p:nvSpPr>
        <p:spPr>
          <a:xfrm>
            <a:off x="1568224" y="498037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7" name="Elipse 16"/>
          <p:cNvSpPr/>
          <p:nvPr/>
        </p:nvSpPr>
        <p:spPr>
          <a:xfrm>
            <a:off x="1572435" y="335499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9" name="Elipse 18"/>
          <p:cNvSpPr/>
          <p:nvPr/>
        </p:nvSpPr>
        <p:spPr>
          <a:xfrm>
            <a:off x="1568224" y="4139959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877931" y="2689443"/>
            <a:ext cx="61975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Escríbela al último</a:t>
            </a:r>
          </a:p>
          <a:p>
            <a:r>
              <a:rPr lang="es-MX" sz="28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Escríbela en papel membretado</a:t>
            </a:r>
          </a:p>
          <a:p>
            <a:r>
              <a:rPr lang="es-MX" sz="28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Sé breve </a:t>
            </a:r>
          </a:p>
          <a:p>
            <a:r>
              <a:rPr lang="es-MX" sz="28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Firmada por el/la representante oficial de tu organización</a:t>
            </a:r>
          </a:p>
          <a:p>
            <a:r>
              <a:rPr lang="es-MX" sz="28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Enviado por el/la representante legal u oficial</a:t>
            </a:r>
          </a:p>
          <a:p>
            <a:endParaRPr lang="es-MX" sz="28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9" y="6047763"/>
            <a:ext cx="2000652" cy="731520"/>
          </a:xfrm>
          <a:prstGeom prst="rect">
            <a:avLst/>
          </a:prstGeom>
        </p:spPr>
      </p:pic>
      <p:sp>
        <p:nvSpPr>
          <p:cNvPr id="20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6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676321" y="2437330"/>
            <a:ext cx="6858082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Todos los donantes tienen formatos distintos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Incluye la información de contacto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representante oficial o legal de la organización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Solicita el presupuesto total del proyecto y organización.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 la duración del proyecto (fechas)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una descripción breve del proyecto (1 párrafo)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676321" y="1635939"/>
            <a:ext cx="5205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chemeClr val="tx2">
                    <a:lumMod val="75000"/>
                  </a:schemeClr>
                </a:solidFill>
              </a:rPr>
              <a:t>Página Informativa</a:t>
            </a:r>
            <a:endParaRPr lang="es-MX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331410" y="264632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31" name="Elipse 30"/>
          <p:cNvSpPr/>
          <p:nvPr/>
        </p:nvSpPr>
        <p:spPr>
          <a:xfrm>
            <a:off x="1331410" y="3070956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2" name="Elipse 11"/>
          <p:cNvSpPr/>
          <p:nvPr/>
        </p:nvSpPr>
        <p:spPr>
          <a:xfrm>
            <a:off x="1331410" y="391621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8" name="Elipse 17"/>
          <p:cNvSpPr/>
          <p:nvPr/>
        </p:nvSpPr>
        <p:spPr>
          <a:xfrm>
            <a:off x="1331410" y="521340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0" name="Elipse 19"/>
          <p:cNvSpPr/>
          <p:nvPr/>
        </p:nvSpPr>
        <p:spPr>
          <a:xfrm>
            <a:off x="1331410" y="477731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" y="6058218"/>
            <a:ext cx="2000652" cy="731520"/>
          </a:xfrm>
          <a:prstGeom prst="rect">
            <a:avLst/>
          </a:prstGeom>
        </p:spPr>
      </p:pic>
      <p:sp>
        <p:nvSpPr>
          <p:cNvPr id="19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7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504088" y="2531340"/>
            <a:ext cx="7517081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escribe al final y resume la propuesta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¿Cuál es el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problema identificado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cómo se resolverá?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¿Por qué la estrategia elegida es la mejor?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¿Por qué tu organización es la mejor para este proyecto?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¿Cuáles serían los mayores logros de tu proyecto?</a:t>
            </a:r>
          </a:p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Monto solicitado y duración del proyecto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465922" y="1193862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rgbClr val="17375E"/>
                </a:solidFill>
              </a:rPr>
              <a:t>Resumen Ejecutivo</a:t>
            </a:r>
            <a:endParaRPr lang="es-MX" sz="400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209991" y="274033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465922" y="1901748"/>
            <a:ext cx="429238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MX" sz="2000" dirty="0">
                <a:solidFill>
                  <a:srgbClr val="17375E"/>
                </a:solidFill>
              </a:rPr>
              <a:t>Claro y conciso (1 o 2 párrafos)</a:t>
            </a:r>
          </a:p>
        </p:txBody>
      </p:sp>
      <p:sp>
        <p:nvSpPr>
          <p:cNvPr id="20" name="Elipse 19"/>
          <p:cNvSpPr/>
          <p:nvPr/>
        </p:nvSpPr>
        <p:spPr>
          <a:xfrm>
            <a:off x="1209991" y="316620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1" name="Elipse 20"/>
          <p:cNvSpPr/>
          <p:nvPr/>
        </p:nvSpPr>
        <p:spPr>
          <a:xfrm>
            <a:off x="1215129" y="578626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2" name="Elipse 21"/>
          <p:cNvSpPr/>
          <p:nvPr/>
        </p:nvSpPr>
        <p:spPr>
          <a:xfrm>
            <a:off x="1209991" y="403436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3" name="Elipse 22"/>
          <p:cNvSpPr/>
          <p:nvPr/>
        </p:nvSpPr>
        <p:spPr>
          <a:xfrm>
            <a:off x="1224429" y="445248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24" name="Elipse 23"/>
          <p:cNvSpPr/>
          <p:nvPr/>
        </p:nvSpPr>
        <p:spPr>
          <a:xfrm>
            <a:off x="1199307" y="532064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7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" y="6058218"/>
            <a:ext cx="2000652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REDACCIÓN DE  </a:t>
            </a:r>
            <a:r>
              <a:rPr lang="es-ES_tradnl" sz="1600" dirty="0">
                <a:solidFill>
                  <a:srgbClr val="129C96"/>
                </a:solidFill>
                <a:latin typeface="Bebas"/>
                <a:cs typeface="Bebas"/>
              </a:rPr>
              <a:t>PROPUESTAS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8</a:t>
            </a:fld>
            <a:r>
              <a:rPr lang="es-ES_tradnl" dirty="0"/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80915" y="2038091"/>
            <a:ext cx="7027490" cy="43581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 el problema y la urgencia.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 el contexto y la justificación para tu proyecto.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Fundamenta tu justificación en una valoración o evaluación reciente (de los últimos cinco años).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 estadísticas relevantes, nacionales, estatales o locales, para tu proyecto.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no existen datos, usa tus propios puntos de referencia.</a:t>
            </a:r>
          </a:p>
          <a:p>
            <a:pPr>
              <a:lnSpc>
                <a:spcPct val="90000"/>
              </a:lnSpc>
            </a:pP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242748" y="1096944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solidFill>
                  <a:srgbClr val="17375E"/>
                </a:solidFill>
              </a:rPr>
              <a:t>Justificación del Proyecto</a:t>
            </a:r>
            <a:endParaRPr lang="es-MX" sz="400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986817" y="219840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9" name="Elipse 18"/>
          <p:cNvSpPr/>
          <p:nvPr/>
        </p:nvSpPr>
        <p:spPr>
          <a:xfrm>
            <a:off x="986817" y="262843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2" name="Elipse 11"/>
          <p:cNvSpPr/>
          <p:nvPr/>
        </p:nvSpPr>
        <p:spPr>
          <a:xfrm>
            <a:off x="986817" y="336503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7" name="Elipse 16"/>
          <p:cNvSpPr/>
          <p:nvPr/>
        </p:nvSpPr>
        <p:spPr>
          <a:xfrm>
            <a:off x="986817" y="441701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8" name="Elipse 17"/>
          <p:cNvSpPr/>
          <p:nvPr/>
        </p:nvSpPr>
        <p:spPr>
          <a:xfrm>
            <a:off x="986817" y="5233859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" y="6058218"/>
            <a:ext cx="2000652" cy="731520"/>
          </a:xfrm>
          <a:prstGeom prst="rect">
            <a:avLst/>
          </a:prstGeom>
        </p:spPr>
      </p:pic>
      <p:sp>
        <p:nvSpPr>
          <p:cNvPr id="21" name="Marcador de fecha 14"/>
          <p:cNvSpPr>
            <a:spLocks noGrp="1"/>
          </p:cNvSpPr>
          <p:nvPr>
            <p:ph type="dt" sz="half" idx="10"/>
          </p:nvPr>
        </p:nvSpPr>
        <p:spPr>
          <a:xfrm>
            <a:off x="1570117" y="6421633"/>
            <a:ext cx="3960358" cy="365125"/>
          </a:xfrm>
        </p:spPr>
        <p:txBody>
          <a:bodyPr/>
          <a:lstStyle/>
          <a:p>
            <a:r>
              <a:rPr lang="es-ES_tradnl" sz="1000" noProof="1"/>
              <a:t>              </a:t>
            </a:r>
            <a:r>
              <a:rPr lang="es-ES_tradnl" sz="1000" b="1" noProof="1">
                <a:solidFill>
                  <a:schemeClr val="accent6">
                    <a:lumMod val="75000"/>
                  </a:schemeClr>
                </a:solidFill>
              </a:rPr>
              <a:t>www.letgirlslead.org © 2016</a:t>
            </a:r>
          </a:p>
          <a:p>
            <a:endParaRPr lang="es-ES_tradnl" sz="1000" noProof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1054</Words>
  <Application>Microsoft Office PowerPoint</Application>
  <PresentationFormat>On-screen Show (4:3)</PresentationFormat>
  <Paragraphs>295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Bebas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 Fernanda Azuara Hernández</dc:creator>
  <cp:lastModifiedBy>Josie Ramos</cp:lastModifiedBy>
  <cp:revision>121</cp:revision>
  <dcterms:created xsi:type="dcterms:W3CDTF">2014-10-04T12:19:30Z</dcterms:created>
  <dcterms:modified xsi:type="dcterms:W3CDTF">2016-06-22T00:46:16Z</dcterms:modified>
</cp:coreProperties>
</file>